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2870200"/>
            <a:ext cx="23050500" cy="45593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7416800"/>
            <a:ext cx="230505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001000"/>
            <a:ext cx="196215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74900" y="58928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4280774" y="-1688429"/>
            <a:ext cx="15829857" cy="11849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10590462" y="1511300"/>
            <a:ext cx="13644824" cy="121287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21"/>
          </p:nvPr>
        </p:nvSpPr>
        <p:spPr>
          <a:xfrm>
            <a:off x="11814854" y="3230211"/>
            <a:ext cx="11753235" cy="104473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/>
          <p:nvPr>
            <p:ph type="pic" sz="half" idx="21"/>
          </p:nvPr>
        </p:nvSpPr>
        <p:spPr>
          <a:xfrm>
            <a:off x="12407900" y="57150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half" idx="22"/>
          </p:nvPr>
        </p:nvSpPr>
        <p:spPr>
          <a:xfrm>
            <a:off x="12420600" y="-6731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2-10-superquadro_1631x2178.jpeg"/>
          <p:cNvSpPr/>
          <p:nvPr>
            <p:ph type="pic" idx="23"/>
          </p:nvPr>
        </p:nvSpPr>
        <p:spPr>
          <a:xfrm>
            <a:off x="-825499" y="-2108200"/>
            <a:ext cx="13804901" cy="184432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6100" y="13081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bea.nemeth@yahoo.co.uk" TargetMode="External"/><Relationship Id="rId3" Type="http://schemas.openxmlformats.org/officeDocument/2006/relationships/hyperlink" Target="https://github.com/green-fox-academy/beanemeth" TargetMode="External"/><Relationship Id="rId4" Type="http://schemas.openxmlformats.org/officeDocument/2006/relationships/image" Target="../media/image1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ea Nemeth…"/>
          <p:cNvSpPr txBox="1"/>
          <p:nvPr>
            <p:ph type="ctrTitle"/>
          </p:nvPr>
        </p:nvSpPr>
        <p:spPr>
          <a:xfrm>
            <a:off x="15909118" y="8609266"/>
            <a:ext cx="8574538" cy="4212551"/>
          </a:xfrm>
          <a:prstGeom prst="rect">
            <a:avLst/>
          </a:prstGeom>
        </p:spPr>
        <p:txBody>
          <a:bodyPr/>
          <a:lstStyle/>
          <a:p>
            <a:pPr defTabSz="775969">
              <a:defRPr cap="none" sz="4700"/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Bea Nemeth</a:t>
            </a:r>
            <a:r>
              <a:t> </a:t>
            </a:r>
          </a:p>
          <a:p>
            <a:pPr defTabSz="775969">
              <a:defRPr cap="none" sz="4700"/>
            </a:pPr>
            <a:r>
              <a:t>14 January 2022</a:t>
            </a:r>
          </a:p>
          <a:p>
            <a:pPr defTabSz="775969">
              <a:defRPr cap="none" sz="4700"/>
            </a:pPr>
            <a:r>
              <a:t>e-mail: </a:t>
            </a:r>
            <a:r>
              <a:rPr u="sng">
                <a:hlinkClick r:id="rId2" invalidUrl="" action="" tgtFrame="" tooltip="" history="1" highlightClick="0" endSnd="0"/>
              </a:rPr>
              <a:t>bea.nemeth@yahoo.co.uk</a:t>
            </a:r>
          </a:p>
          <a:p>
            <a:pPr defTabSz="775969">
              <a:defRPr cap="none" sz="4700"/>
            </a:pPr>
            <a:r>
              <a:t>Tel: +36204300732</a:t>
            </a:r>
          </a:p>
          <a:p>
            <a:pPr defTabSz="775969">
              <a:defRPr cap="none" sz="4700"/>
            </a:pPr>
            <a:r>
              <a:rPr u="sng">
                <a:hlinkClick r:id="rId3" invalidUrl="" action="" tgtFrame="" tooltip="" history="1" highlightClick="0" endSnd="0"/>
              </a:rPr>
              <a:t>https://github.com/green-fox-academy/beanemeth</a:t>
            </a:r>
          </a:p>
        </p:txBody>
      </p:sp>
      <p:sp>
        <p:nvSpPr>
          <p:cNvPr id="120" name="Picking the best outfit…"/>
          <p:cNvSpPr txBox="1"/>
          <p:nvPr>
            <p:ph type="subTitle" sz="quarter" idx="1"/>
          </p:nvPr>
        </p:nvSpPr>
        <p:spPr>
          <a:xfrm>
            <a:off x="914510" y="9497118"/>
            <a:ext cx="12074161" cy="3544856"/>
          </a:xfrm>
          <a:prstGeom prst="rect">
            <a:avLst/>
          </a:prstGeom>
        </p:spPr>
        <p:txBody>
          <a:bodyPr/>
          <a:lstStyle/>
          <a:p>
            <a:pPr>
              <a:defRPr b="1" sz="7100">
                <a:latin typeface="Gill Sans"/>
                <a:ea typeface="Gill Sans"/>
                <a:cs typeface="Gill Sans"/>
                <a:sym typeface="Gill Sans"/>
              </a:defRPr>
            </a:pPr>
            <a:r>
              <a:t>Picking the best outfit </a:t>
            </a:r>
          </a:p>
          <a:p>
            <a:pPr>
              <a:defRPr b="1" sz="7100">
                <a:latin typeface="Gill Sans"/>
                <a:ea typeface="Gill Sans"/>
                <a:cs typeface="Gill Sans"/>
                <a:sym typeface="Gill Sans"/>
              </a:defRPr>
            </a:pPr>
            <a:r>
              <a:t>for a photoshoot</a:t>
            </a:r>
          </a:p>
        </p:txBody>
      </p:sp>
      <p:pic>
        <p:nvPicPr>
          <p:cNvPr id="12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36269" y="496996"/>
            <a:ext cx="12411387" cy="80465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he Task"/>
          <p:cNvSpPr txBox="1"/>
          <p:nvPr>
            <p:ph type="title"/>
          </p:nvPr>
        </p:nvSpPr>
        <p:spPr>
          <a:xfrm>
            <a:off x="673099" y="355600"/>
            <a:ext cx="23050501" cy="3256180"/>
          </a:xfrm>
          <a:prstGeom prst="rect">
            <a:avLst/>
          </a:prstGeom>
        </p:spPr>
        <p:txBody>
          <a:bodyPr/>
          <a:lstStyle>
            <a:lvl1pPr>
              <a:defRPr cap="none" sz="8600"/>
            </a:lvl1pPr>
          </a:lstStyle>
          <a:p>
            <a:pPr/>
            <a:r>
              <a:t>The Task</a:t>
            </a:r>
          </a:p>
        </p:txBody>
      </p:sp>
      <p:sp>
        <p:nvSpPr>
          <p:cNvPr id="124" name="Caption"/>
          <p:cNvSpPr/>
          <p:nvPr>
            <p:ph type="body" sz="quarter" idx="16"/>
          </p:nvPr>
        </p:nvSpPr>
        <p:spPr>
          <a:xfrm>
            <a:off x="673100" y="3713379"/>
            <a:ext cx="23050500" cy="533401"/>
          </a:xfrm>
          <a:prstGeom prst="roundRect">
            <a:avLst>
              <a:gd name="adj" fmla="val 0"/>
            </a:avLst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SzTx/>
              <a:buNone/>
              <a:defRPr sz="3000"/>
            </a:lvl1pPr>
          </a:lstStyle>
          <a:p>
            <a:pPr/>
            <a:r>
              <a:t>Caption</a:t>
            </a:r>
          </a:p>
        </p:txBody>
      </p:sp>
      <p:sp>
        <p:nvSpPr>
          <p:cNvPr id="125" name="You have to attend a family Christmas photoshoot, and you have carefully selected your children’s outfit, but forgot to pick one for yourself. Thankfully, your husband is still at home. Ask him to bring you a dress that goes with the photoshoot’s backdro"/>
          <p:cNvSpPr txBox="1"/>
          <p:nvPr/>
        </p:nvSpPr>
        <p:spPr>
          <a:xfrm>
            <a:off x="677624" y="3658969"/>
            <a:ext cx="12145833" cy="695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just" defTabSz="457200">
              <a:lnSpc>
                <a:spcPts val="8000"/>
              </a:lnSpc>
              <a:defRPr>
                <a:solidFill>
                  <a:srgbClr val="24292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You have to attend a family Christmas photoshoot, and you have carefully selected your children’s outfit, but forgot to pick one for yourself. Thankfully, your husband is still at home. Ask him to bring you a dress that goes with the photoshoot’s backdrop by telling him a few keywords.</a:t>
            </a:r>
          </a:p>
        </p:txBody>
      </p:sp>
      <p:pic>
        <p:nvPicPr>
          <p:cNvPr id="1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52518" y="3307591"/>
            <a:ext cx="9721203" cy="97212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olving the problem in three steps"/>
          <p:cNvSpPr txBox="1"/>
          <p:nvPr>
            <p:ph type="title"/>
          </p:nvPr>
        </p:nvSpPr>
        <p:spPr>
          <a:xfrm>
            <a:off x="666750" y="782142"/>
            <a:ext cx="23050501" cy="3358466"/>
          </a:xfrm>
          <a:prstGeom prst="rect">
            <a:avLst/>
          </a:prstGeom>
        </p:spPr>
        <p:txBody>
          <a:bodyPr/>
          <a:lstStyle>
            <a:lvl1pPr>
              <a:defRPr b="1" cap="none" sz="79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Solving the problem in three steps</a:t>
            </a:r>
          </a:p>
        </p:txBody>
      </p:sp>
      <p:sp>
        <p:nvSpPr>
          <p:cNvPr id="129" name="Step 1: Create a class and constructor"/>
          <p:cNvSpPr txBox="1"/>
          <p:nvPr>
            <p:ph type="body" sz="quarter" idx="1"/>
          </p:nvPr>
        </p:nvSpPr>
        <p:spPr>
          <a:xfrm>
            <a:off x="3449512" y="3449586"/>
            <a:ext cx="14310365" cy="1693205"/>
          </a:xfrm>
          <a:prstGeom prst="rect">
            <a:avLst/>
          </a:prstGeom>
        </p:spPr>
        <p:txBody>
          <a:bodyPr/>
          <a:lstStyle>
            <a:lvl1pPr marL="598487" indent="-598487">
              <a:buClr>
                <a:srgbClr val="535353"/>
              </a:buClr>
            </a:lvl1pPr>
          </a:lstStyle>
          <a:p>
            <a:pPr/>
            <a:r>
              <a:t>Step 1: Create a class and constructor</a:t>
            </a:r>
          </a:p>
        </p:txBody>
      </p:sp>
      <p:pic>
        <p:nvPicPr>
          <p:cNvPr id="13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43963" y="5810009"/>
            <a:ext cx="18078017" cy="73297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tep 2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 cap="none" sz="6900">
                <a:latin typeface="Gill Sans"/>
                <a:ea typeface="Gill Sans"/>
                <a:cs typeface="Gill Sans"/>
                <a:sym typeface="Gill Sans"/>
              </a:defRPr>
            </a:pPr>
            <a:r>
              <a:t>Step 2: </a:t>
            </a:r>
          </a:p>
          <a:p>
            <a:pPr>
              <a:defRPr b="1" cap="none" sz="6900">
                <a:latin typeface="Gill Sans"/>
                <a:ea typeface="Gill Sans"/>
                <a:cs typeface="Gill Sans"/>
                <a:sym typeface="Gill Sans"/>
              </a:defRPr>
            </a:pPr>
            <a:r>
              <a:t>Create a few instances and</a:t>
            </a:r>
          </a:p>
          <a:p>
            <a:pPr>
              <a:defRPr b="1" cap="none" sz="6900">
                <a:latin typeface="Gill Sans"/>
                <a:ea typeface="Gill Sans"/>
                <a:cs typeface="Gill Sans"/>
                <a:sym typeface="Gill Sans"/>
              </a:defRPr>
            </a:pPr>
            <a:r>
              <a:t> a keyword string array to work with</a:t>
            </a:r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35432" y="3926720"/>
            <a:ext cx="19048093" cy="94402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Last step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 cap="none" sz="7900">
                <a:latin typeface="Gill Sans"/>
                <a:ea typeface="Gill Sans"/>
                <a:cs typeface="Gill Sans"/>
                <a:sym typeface="Gill Sans"/>
              </a:defRPr>
            </a:pPr>
            <a:r>
              <a:t>Last step:</a:t>
            </a:r>
          </a:p>
          <a:p>
            <a:pPr>
              <a:defRPr b="1" cap="none" sz="7900">
                <a:latin typeface="Gill Sans"/>
                <a:ea typeface="Gill Sans"/>
                <a:cs typeface="Gill Sans"/>
                <a:sym typeface="Gill Sans"/>
              </a:defRPr>
            </a:pPr>
            <a:r>
              <a:t>Write a method </a:t>
            </a:r>
          </a:p>
        </p:txBody>
      </p:sp>
      <p:pic>
        <p:nvPicPr>
          <p:cNvPr id="13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0230" y="4592518"/>
            <a:ext cx="21632740" cy="73181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Here it goes!"/>
          <p:cNvSpPr txBox="1"/>
          <p:nvPr>
            <p:ph type="body" idx="22"/>
          </p:nvPr>
        </p:nvSpPr>
        <p:spPr>
          <a:xfrm>
            <a:off x="2381249" y="1274406"/>
            <a:ext cx="19621501" cy="1130301"/>
          </a:xfrm>
          <a:prstGeom prst="rect">
            <a:avLst/>
          </a:prstGeom>
        </p:spPr>
        <p:txBody>
          <a:bodyPr/>
          <a:lstStyle>
            <a:lvl1pPr>
              <a:defRPr sz="7100"/>
            </a:lvl1pPr>
          </a:lstStyle>
          <a:p>
            <a:pPr/>
            <a:r>
              <a:t>Here it goes!</a:t>
            </a:r>
          </a:p>
        </p:txBody>
      </p:sp>
      <p:pic>
        <p:nvPicPr>
          <p:cNvPr id="13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68487" y="3501740"/>
            <a:ext cx="21160207" cy="14034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80599" y="5214479"/>
            <a:ext cx="4622801" cy="8026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96575" y="-103378"/>
            <a:ext cx="24977151" cy="13987208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Thank you very much for your kind attention!"/>
          <p:cNvSpPr txBox="1"/>
          <p:nvPr/>
        </p:nvSpPr>
        <p:spPr>
          <a:xfrm>
            <a:off x="2381250" y="4476879"/>
            <a:ext cx="19621501" cy="102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500"/>
            </a:lvl1pPr>
          </a:lstStyle>
          <a:p>
            <a:pPr/>
            <a:r>
              <a:t>Thank you very much for your kind attention!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